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6" r:id="rId2"/>
    <p:sldId id="350" r:id="rId3"/>
    <p:sldId id="333" r:id="rId4"/>
    <p:sldId id="337" r:id="rId5"/>
    <p:sldId id="338" r:id="rId6"/>
    <p:sldId id="340" r:id="rId7"/>
    <p:sldId id="334" r:id="rId8"/>
    <p:sldId id="339" r:id="rId9"/>
    <p:sldId id="341" r:id="rId10"/>
    <p:sldId id="342" r:id="rId11"/>
    <p:sldId id="343" r:id="rId12"/>
    <p:sldId id="344" r:id="rId13"/>
    <p:sldId id="345" r:id="rId14"/>
    <p:sldId id="346" r:id="rId15"/>
    <p:sldId id="335" r:id="rId16"/>
    <p:sldId id="347" r:id="rId1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D86E"/>
    <a:srgbClr val="CAE8AA"/>
    <a:srgbClr val="FF9900"/>
    <a:srgbClr val="D6EDBD"/>
    <a:srgbClr val="EAF5F6"/>
    <a:srgbClr val="3366FF"/>
    <a:srgbClr val="3399FF"/>
    <a:srgbClr val="FFCC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6" autoAdjust="0"/>
    <p:restoredTop sz="86470" autoAdjust="0"/>
  </p:normalViewPr>
  <p:slideViewPr>
    <p:cSldViewPr>
      <p:cViewPr varScale="1">
        <p:scale>
          <a:sx n="59" d="100"/>
          <a:sy n="59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6FB62-D9F4-4F49-8B7D-35E490D4AA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1FE965-F373-4264-A314-B0BB786B6A8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600" b="1" i="0" baseline="0" dirty="0" smtClean="0">
              <a:solidFill>
                <a:srgbClr val="C00000"/>
              </a:solidFill>
            </a:rPr>
            <a:t>Заболеваний сердечно- сосудистой системы</a:t>
          </a:r>
          <a:endParaRPr lang="ru-RU" sz="2600" b="1" i="0" baseline="0" dirty="0">
            <a:solidFill>
              <a:srgbClr val="C00000"/>
            </a:solidFill>
          </a:endParaRPr>
        </a:p>
      </dgm:t>
    </dgm:pt>
    <dgm:pt modelId="{7C30F640-6296-4B19-A47C-EB281001E105}" type="parTrans" cxnId="{FA395A84-C908-445A-B49D-3DE8B283353E}">
      <dgm:prSet/>
      <dgm:spPr/>
      <dgm:t>
        <a:bodyPr/>
        <a:lstStyle/>
        <a:p>
          <a:endParaRPr lang="ru-RU"/>
        </a:p>
      </dgm:t>
    </dgm:pt>
    <dgm:pt modelId="{5894C033-49B8-4662-AD4F-54006DC06890}" type="sibTrans" cxnId="{FA395A84-C908-445A-B49D-3DE8B283353E}">
      <dgm:prSet/>
      <dgm:spPr/>
      <dgm:t>
        <a:bodyPr/>
        <a:lstStyle/>
        <a:p>
          <a:endParaRPr lang="ru-RU"/>
        </a:p>
      </dgm:t>
    </dgm:pt>
    <dgm:pt modelId="{6CA355C9-836E-4448-A817-99123EE41B8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i="0" baseline="0" dirty="0" smtClean="0">
              <a:solidFill>
                <a:srgbClr val="C00000"/>
              </a:solidFill>
            </a:rPr>
            <a:t>ожирения</a:t>
          </a:r>
          <a:endParaRPr lang="ru-RU" sz="2800" b="1" i="0" baseline="0" dirty="0">
            <a:solidFill>
              <a:srgbClr val="C00000"/>
            </a:solidFill>
          </a:endParaRPr>
        </a:p>
      </dgm:t>
    </dgm:pt>
    <dgm:pt modelId="{6D2F58F9-5592-482B-A6E9-C397A946795D}" type="parTrans" cxnId="{8DD5DC52-B76D-45B2-9E2C-CFC6189BDDD9}">
      <dgm:prSet/>
      <dgm:spPr/>
      <dgm:t>
        <a:bodyPr/>
        <a:lstStyle/>
        <a:p>
          <a:endParaRPr lang="ru-RU"/>
        </a:p>
      </dgm:t>
    </dgm:pt>
    <dgm:pt modelId="{543F931D-2C46-43F8-A3F9-C1A1846F7343}" type="sibTrans" cxnId="{8DD5DC52-B76D-45B2-9E2C-CFC6189BDDD9}">
      <dgm:prSet/>
      <dgm:spPr/>
      <dgm:t>
        <a:bodyPr/>
        <a:lstStyle/>
        <a:p>
          <a:endParaRPr lang="ru-RU"/>
        </a:p>
      </dgm:t>
    </dgm:pt>
    <dgm:pt modelId="{321CAAA9-FD19-451E-9179-E76910C1287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i="0" baseline="0" dirty="0" smtClean="0">
              <a:solidFill>
                <a:srgbClr val="C00000"/>
              </a:solidFill>
            </a:rPr>
            <a:t>Сахарного диабета</a:t>
          </a:r>
          <a:endParaRPr lang="ru-RU" sz="2800" b="1" i="0" baseline="0" dirty="0">
            <a:solidFill>
              <a:srgbClr val="C00000"/>
            </a:solidFill>
          </a:endParaRPr>
        </a:p>
      </dgm:t>
    </dgm:pt>
    <dgm:pt modelId="{45066E38-152F-4D1A-8B0E-F71336FEF6F1}" type="parTrans" cxnId="{74AD8458-D692-4920-B8B8-5E595E0D34DF}">
      <dgm:prSet/>
      <dgm:spPr/>
      <dgm:t>
        <a:bodyPr/>
        <a:lstStyle/>
        <a:p>
          <a:endParaRPr lang="ru-RU"/>
        </a:p>
      </dgm:t>
    </dgm:pt>
    <dgm:pt modelId="{4416D792-E177-4DDA-BA4A-1AFCE30D2747}" type="sibTrans" cxnId="{74AD8458-D692-4920-B8B8-5E595E0D34DF}">
      <dgm:prSet/>
      <dgm:spPr/>
      <dgm:t>
        <a:bodyPr/>
        <a:lstStyle/>
        <a:p>
          <a:endParaRPr lang="ru-RU"/>
        </a:p>
      </dgm:t>
    </dgm:pt>
    <dgm:pt modelId="{F73814C1-0A59-4887-8436-F5B3823D238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600" b="1" i="0" baseline="0" dirty="0" smtClean="0">
              <a:solidFill>
                <a:srgbClr val="C00000"/>
              </a:solidFill>
            </a:rPr>
            <a:t>Заболеваний опорно-двигательного аппарата</a:t>
          </a:r>
          <a:endParaRPr lang="ru-RU" sz="2600" b="1" i="0" baseline="0" dirty="0">
            <a:solidFill>
              <a:srgbClr val="C00000"/>
            </a:solidFill>
          </a:endParaRPr>
        </a:p>
      </dgm:t>
    </dgm:pt>
    <dgm:pt modelId="{CADDEDAA-C875-48D0-B4FD-72F1EF2C3998}" type="parTrans" cxnId="{D4F1C371-159A-4B62-8E90-1421455F1B84}">
      <dgm:prSet/>
      <dgm:spPr/>
      <dgm:t>
        <a:bodyPr/>
        <a:lstStyle/>
        <a:p>
          <a:endParaRPr lang="ru-RU"/>
        </a:p>
      </dgm:t>
    </dgm:pt>
    <dgm:pt modelId="{D80FCC82-DBCE-439D-8214-E2197A67682D}" type="sibTrans" cxnId="{D4F1C371-159A-4B62-8E90-1421455F1B84}">
      <dgm:prSet/>
      <dgm:spPr/>
      <dgm:t>
        <a:bodyPr/>
        <a:lstStyle/>
        <a:p>
          <a:endParaRPr lang="ru-RU"/>
        </a:p>
      </dgm:t>
    </dgm:pt>
    <dgm:pt modelId="{485D4B7A-8E94-4C92-87C5-93576622A5EE}" type="pres">
      <dgm:prSet presAssocID="{CE06FB62-D9F4-4F49-8B7D-35E490D4AA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96B03-5BE1-4C74-AC0D-780B0B82BD6F}" type="pres">
      <dgm:prSet presAssocID="{DB1FE965-F373-4264-A314-B0BB786B6A81}" presName="node" presStyleLbl="node1" presStyleIdx="0" presStyleCnt="4" custScaleX="49251" custScaleY="19706" custLinFactNeighborX="-43" custLinFactNeighborY="-7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A7BCC-AC14-41AB-A3C5-7EF685D653A8}" type="pres">
      <dgm:prSet presAssocID="{5894C033-49B8-4662-AD4F-54006DC06890}" presName="sibTrans" presStyleCnt="0"/>
      <dgm:spPr/>
    </dgm:pt>
    <dgm:pt modelId="{B3BEF04A-8E80-407B-BA5E-B7C853D279B8}" type="pres">
      <dgm:prSet presAssocID="{6CA355C9-836E-4448-A817-99123EE41B84}" presName="node" presStyleLbl="node1" presStyleIdx="1" presStyleCnt="4" custScaleX="48609" custScaleY="16679" custLinFactNeighborX="-695" custLinFactNeighborY="-15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0C7C-0A2D-49F2-A189-48725BB97CA0}" type="pres">
      <dgm:prSet presAssocID="{543F931D-2C46-43F8-A3F9-C1A1846F7343}" presName="sibTrans" presStyleCnt="0"/>
      <dgm:spPr/>
    </dgm:pt>
    <dgm:pt modelId="{70286487-F177-4424-AE6F-C02ED0F901D3}" type="pres">
      <dgm:prSet presAssocID="{321CAAA9-FD19-451E-9179-E76910C1287B}" presName="node" presStyleLbl="node1" presStyleIdx="2" presStyleCnt="4" custScaleX="49380" custScaleY="18379" custLinFactNeighborX="26611" custLinFactNeighborY="-27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06EF8-AB5D-4166-81FB-12B163A0E1A8}" type="pres">
      <dgm:prSet presAssocID="{4416D792-E177-4DDA-BA4A-1AFCE30D2747}" presName="sibTrans" presStyleCnt="0"/>
      <dgm:spPr/>
    </dgm:pt>
    <dgm:pt modelId="{F96C4577-ABCB-418F-9AA1-06BB36FEC4BE}" type="pres">
      <dgm:prSet presAssocID="{F73814C1-0A59-4887-8436-F5B3823D2380}" presName="node" presStyleLbl="node1" presStyleIdx="3" presStyleCnt="4" custScaleX="47063" custScaleY="20422" custLinFactNeighborX="-31369" custLinFactNeighborY="-6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A3A5E-106A-479F-B54B-4757C48F7BB2}" type="presOf" srcId="{321CAAA9-FD19-451E-9179-E76910C1287B}" destId="{70286487-F177-4424-AE6F-C02ED0F901D3}" srcOrd="0" destOrd="0" presId="urn:microsoft.com/office/officeart/2005/8/layout/default"/>
    <dgm:cxn modelId="{4D971FF7-C666-4199-8F31-A1D52C119275}" type="presOf" srcId="{F73814C1-0A59-4887-8436-F5B3823D2380}" destId="{F96C4577-ABCB-418F-9AA1-06BB36FEC4BE}" srcOrd="0" destOrd="0" presId="urn:microsoft.com/office/officeart/2005/8/layout/default"/>
    <dgm:cxn modelId="{8DD5DC52-B76D-45B2-9E2C-CFC6189BDDD9}" srcId="{CE06FB62-D9F4-4F49-8B7D-35E490D4AAB8}" destId="{6CA355C9-836E-4448-A817-99123EE41B84}" srcOrd="1" destOrd="0" parTransId="{6D2F58F9-5592-482B-A6E9-C397A946795D}" sibTransId="{543F931D-2C46-43F8-A3F9-C1A1846F7343}"/>
    <dgm:cxn modelId="{74AD8458-D692-4920-B8B8-5E595E0D34DF}" srcId="{CE06FB62-D9F4-4F49-8B7D-35E490D4AAB8}" destId="{321CAAA9-FD19-451E-9179-E76910C1287B}" srcOrd="2" destOrd="0" parTransId="{45066E38-152F-4D1A-8B0E-F71336FEF6F1}" sibTransId="{4416D792-E177-4DDA-BA4A-1AFCE30D2747}"/>
    <dgm:cxn modelId="{6AA40303-DEF4-4B29-90F1-812B47CC8DE4}" type="presOf" srcId="{DB1FE965-F373-4264-A314-B0BB786B6A81}" destId="{F6796B03-5BE1-4C74-AC0D-780B0B82BD6F}" srcOrd="0" destOrd="0" presId="urn:microsoft.com/office/officeart/2005/8/layout/default"/>
    <dgm:cxn modelId="{D4F1C371-159A-4B62-8E90-1421455F1B84}" srcId="{CE06FB62-D9F4-4F49-8B7D-35E490D4AAB8}" destId="{F73814C1-0A59-4887-8436-F5B3823D2380}" srcOrd="3" destOrd="0" parTransId="{CADDEDAA-C875-48D0-B4FD-72F1EF2C3998}" sibTransId="{D80FCC82-DBCE-439D-8214-E2197A67682D}"/>
    <dgm:cxn modelId="{FA395A84-C908-445A-B49D-3DE8B283353E}" srcId="{CE06FB62-D9F4-4F49-8B7D-35E490D4AAB8}" destId="{DB1FE965-F373-4264-A314-B0BB786B6A81}" srcOrd="0" destOrd="0" parTransId="{7C30F640-6296-4B19-A47C-EB281001E105}" sibTransId="{5894C033-49B8-4662-AD4F-54006DC06890}"/>
    <dgm:cxn modelId="{6F310536-3230-4E23-AEAB-C87C6A584A09}" type="presOf" srcId="{CE06FB62-D9F4-4F49-8B7D-35E490D4AAB8}" destId="{485D4B7A-8E94-4C92-87C5-93576622A5EE}" srcOrd="0" destOrd="0" presId="urn:microsoft.com/office/officeart/2005/8/layout/default"/>
    <dgm:cxn modelId="{86113247-6B94-4A83-BA16-8698550FE3FF}" type="presOf" srcId="{6CA355C9-836E-4448-A817-99123EE41B84}" destId="{B3BEF04A-8E80-407B-BA5E-B7C853D279B8}" srcOrd="0" destOrd="0" presId="urn:microsoft.com/office/officeart/2005/8/layout/default"/>
    <dgm:cxn modelId="{1F930B70-D531-40B9-B472-362450E368E4}" type="presParOf" srcId="{485D4B7A-8E94-4C92-87C5-93576622A5EE}" destId="{F6796B03-5BE1-4C74-AC0D-780B0B82BD6F}" srcOrd="0" destOrd="0" presId="urn:microsoft.com/office/officeart/2005/8/layout/default"/>
    <dgm:cxn modelId="{BAECD259-21A8-44B2-8E1C-D89EF248CB9E}" type="presParOf" srcId="{485D4B7A-8E94-4C92-87C5-93576622A5EE}" destId="{CE8A7BCC-AC14-41AB-A3C5-7EF685D653A8}" srcOrd="1" destOrd="0" presId="urn:microsoft.com/office/officeart/2005/8/layout/default"/>
    <dgm:cxn modelId="{C0424945-12FF-4937-91CC-89A5AD22D650}" type="presParOf" srcId="{485D4B7A-8E94-4C92-87C5-93576622A5EE}" destId="{B3BEF04A-8E80-407B-BA5E-B7C853D279B8}" srcOrd="2" destOrd="0" presId="urn:microsoft.com/office/officeart/2005/8/layout/default"/>
    <dgm:cxn modelId="{6FBF7FF9-00D2-4D03-B768-E49561B0ABD1}" type="presParOf" srcId="{485D4B7A-8E94-4C92-87C5-93576622A5EE}" destId="{9E250C7C-0A2D-49F2-A189-48725BB97CA0}" srcOrd="3" destOrd="0" presId="urn:microsoft.com/office/officeart/2005/8/layout/default"/>
    <dgm:cxn modelId="{726E3A74-EFFA-4819-95A3-22E419B07C26}" type="presParOf" srcId="{485D4B7A-8E94-4C92-87C5-93576622A5EE}" destId="{70286487-F177-4424-AE6F-C02ED0F901D3}" srcOrd="4" destOrd="0" presId="urn:microsoft.com/office/officeart/2005/8/layout/default"/>
    <dgm:cxn modelId="{B2E2B45E-0F53-460F-9864-678CC8F0F460}" type="presParOf" srcId="{485D4B7A-8E94-4C92-87C5-93576622A5EE}" destId="{47F06EF8-AB5D-4166-81FB-12B163A0E1A8}" srcOrd="5" destOrd="0" presId="urn:microsoft.com/office/officeart/2005/8/layout/default"/>
    <dgm:cxn modelId="{CF7E320E-E70C-49D1-AE0E-70428F0A3E45}" type="presParOf" srcId="{485D4B7A-8E94-4C92-87C5-93576622A5EE}" destId="{F96C4577-ABCB-418F-9AA1-06BB36FEC4B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5BF64-C050-44D5-BB89-E8AC1AA93FD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568CA-A662-4861-A41E-43FD0E94E060}">
      <dgm:prSet phldrT="[Текст]" custT="1"/>
      <dgm:spPr>
        <a:solidFill>
          <a:srgbClr val="A6D86E"/>
        </a:solidFill>
      </dgm:spPr>
      <dgm:t>
        <a:bodyPr/>
        <a:lstStyle/>
        <a:p>
          <a:pPr algn="ctr"/>
          <a:r>
            <a:rPr lang="ru-RU" sz="2400" b="1" baseline="0" dirty="0" smtClean="0">
              <a:solidFill>
                <a:srgbClr val="C00000"/>
              </a:solidFill>
            </a:rPr>
            <a:t>Двигательная </a:t>
          </a:r>
        </a:p>
        <a:p>
          <a:pPr algn="ctr"/>
          <a:r>
            <a:rPr lang="ru-RU" sz="2400" b="1" baseline="0" dirty="0" smtClean="0">
              <a:solidFill>
                <a:srgbClr val="C00000"/>
              </a:solidFill>
            </a:rPr>
            <a:t>активность на работе</a:t>
          </a:r>
          <a:endParaRPr lang="ru-RU" sz="2400" baseline="0" dirty="0">
            <a:solidFill>
              <a:srgbClr val="C00000"/>
            </a:solidFill>
          </a:endParaRPr>
        </a:p>
      </dgm:t>
    </dgm:pt>
    <dgm:pt modelId="{2E3BBA8D-E84D-463C-8BE8-137DA967D663}" type="parTrans" cxnId="{A15629AD-CDA6-4A2D-A2D1-4FC600A85C9F}">
      <dgm:prSet/>
      <dgm:spPr/>
      <dgm:t>
        <a:bodyPr/>
        <a:lstStyle/>
        <a:p>
          <a:endParaRPr lang="ru-RU"/>
        </a:p>
      </dgm:t>
    </dgm:pt>
    <dgm:pt modelId="{3DDEBAF5-6FCA-4CAB-8D5A-1B5D4FDC67D4}" type="sibTrans" cxnId="{A15629AD-CDA6-4A2D-A2D1-4FC600A85C9F}">
      <dgm:prSet/>
      <dgm:spPr/>
      <dgm:t>
        <a:bodyPr/>
        <a:lstStyle/>
        <a:p>
          <a:endParaRPr lang="ru-RU"/>
        </a:p>
      </dgm:t>
    </dgm:pt>
    <dgm:pt modelId="{C8614E4A-B754-498B-BCEC-02202D0190EB}">
      <dgm:prSet phldrT="[Текст]" custT="1"/>
      <dgm:spPr>
        <a:solidFill>
          <a:srgbClr val="A6D86E"/>
        </a:solidFill>
      </dgm:spPr>
      <dgm:t>
        <a:bodyPr/>
        <a:lstStyle/>
        <a:p>
          <a:pPr algn="ctr"/>
          <a:r>
            <a:rPr lang="ru-RU" sz="2400" b="1" baseline="0" dirty="0" smtClean="0">
              <a:solidFill>
                <a:srgbClr val="C00000"/>
              </a:solidFill>
            </a:rPr>
            <a:t>Двигательная </a:t>
          </a:r>
        </a:p>
        <a:p>
          <a:pPr algn="ctr"/>
          <a:r>
            <a:rPr lang="ru-RU" sz="2400" b="1" baseline="0" dirty="0" smtClean="0">
              <a:solidFill>
                <a:srgbClr val="C00000"/>
              </a:solidFill>
            </a:rPr>
            <a:t>активность в часы досуга</a:t>
          </a:r>
          <a:endParaRPr lang="ru-RU" sz="2400" baseline="0" dirty="0">
            <a:solidFill>
              <a:srgbClr val="C00000"/>
            </a:solidFill>
          </a:endParaRPr>
        </a:p>
      </dgm:t>
    </dgm:pt>
    <dgm:pt modelId="{258A8083-7A39-4C85-986E-14019BF12BAD}" type="parTrans" cxnId="{00BAA1CC-CC87-460C-AD06-54356B1C6498}">
      <dgm:prSet/>
      <dgm:spPr/>
      <dgm:t>
        <a:bodyPr/>
        <a:lstStyle/>
        <a:p>
          <a:endParaRPr lang="ru-RU"/>
        </a:p>
      </dgm:t>
    </dgm:pt>
    <dgm:pt modelId="{C4D7C8D0-1450-4804-8988-0F04D7D7029B}" type="sibTrans" cxnId="{00BAA1CC-CC87-460C-AD06-54356B1C6498}">
      <dgm:prSet/>
      <dgm:spPr/>
      <dgm:t>
        <a:bodyPr/>
        <a:lstStyle/>
        <a:p>
          <a:endParaRPr lang="ru-RU"/>
        </a:p>
      </dgm:t>
    </dgm:pt>
    <dgm:pt modelId="{253B638B-B71A-4A98-855F-AF951B9BA7B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0937322-F299-4798-BA90-55BAE8D447EF}" type="parTrans" cxnId="{6E10E48E-FC17-45EE-8AAF-7C472E4523CA}">
      <dgm:prSet/>
      <dgm:spPr/>
      <dgm:t>
        <a:bodyPr/>
        <a:lstStyle/>
        <a:p>
          <a:endParaRPr lang="ru-RU"/>
        </a:p>
      </dgm:t>
    </dgm:pt>
    <dgm:pt modelId="{4C0BF42B-265C-4E7E-BB10-9B9FE47CD46C}" type="sibTrans" cxnId="{6E10E48E-FC17-45EE-8AAF-7C472E4523CA}">
      <dgm:prSet/>
      <dgm:spPr/>
      <dgm:t>
        <a:bodyPr/>
        <a:lstStyle/>
        <a:p>
          <a:endParaRPr lang="ru-RU"/>
        </a:p>
      </dgm:t>
    </dgm:pt>
    <dgm:pt modelId="{1FCD8759-82ED-4A64-B9E4-10442808B954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5157A0A-B302-41E4-B54E-B423D2E62950}" type="sibTrans" cxnId="{0E396976-D7D6-4EF1-ACD0-5110605D1858}">
      <dgm:prSet/>
      <dgm:spPr/>
      <dgm:t>
        <a:bodyPr/>
        <a:lstStyle/>
        <a:p>
          <a:endParaRPr lang="ru-RU"/>
        </a:p>
      </dgm:t>
    </dgm:pt>
    <dgm:pt modelId="{681BCE89-1096-40D0-914A-026133CC6A63}" type="parTrans" cxnId="{0E396976-D7D6-4EF1-ACD0-5110605D1858}">
      <dgm:prSet/>
      <dgm:spPr/>
      <dgm:t>
        <a:bodyPr/>
        <a:lstStyle/>
        <a:p>
          <a:endParaRPr lang="ru-RU"/>
        </a:p>
      </dgm:t>
    </dgm:pt>
    <dgm:pt modelId="{97770744-5810-492F-B366-55F178F4EB57}" type="pres">
      <dgm:prSet presAssocID="{5065BF64-C050-44D5-BB89-E8AC1AA93F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7A6B6-B699-4E12-B358-3AFFE7909560}" type="pres">
      <dgm:prSet presAssocID="{1B2568CA-A662-4861-A41E-43FD0E94E060}" presName="compNode" presStyleCnt="0"/>
      <dgm:spPr/>
    </dgm:pt>
    <dgm:pt modelId="{AC61D285-E3BD-4DB2-B6DC-FF017EB35C37}" type="pres">
      <dgm:prSet presAssocID="{1B2568CA-A662-4861-A41E-43FD0E94E060}" presName="aNode" presStyleLbl="bgShp" presStyleIdx="0" presStyleCnt="2" custLinFactNeighborY="263"/>
      <dgm:spPr/>
      <dgm:t>
        <a:bodyPr/>
        <a:lstStyle/>
        <a:p>
          <a:endParaRPr lang="ru-RU"/>
        </a:p>
      </dgm:t>
    </dgm:pt>
    <dgm:pt modelId="{35441699-F53F-40B8-A73E-886FBD5F3ED9}" type="pres">
      <dgm:prSet presAssocID="{1B2568CA-A662-4861-A41E-43FD0E94E060}" presName="textNode" presStyleLbl="bgShp" presStyleIdx="0" presStyleCnt="2"/>
      <dgm:spPr/>
      <dgm:t>
        <a:bodyPr/>
        <a:lstStyle/>
        <a:p>
          <a:endParaRPr lang="ru-RU"/>
        </a:p>
      </dgm:t>
    </dgm:pt>
    <dgm:pt modelId="{D41E1CA8-45A5-4FD3-AA44-9BC632D260E1}" type="pres">
      <dgm:prSet presAssocID="{1B2568CA-A662-4861-A41E-43FD0E94E060}" presName="compChildNode" presStyleCnt="0"/>
      <dgm:spPr/>
    </dgm:pt>
    <dgm:pt modelId="{5C5DEA6C-1E87-49BA-90B8-E677F1BD38B0}" type="pres">
      <dgm:prSet presAssocID="{1B2568CA-A662-4861-A41E-43FD0E94E060}" presName="theInnerList" presStyleCnt="0"/>
      <dgm:spPr/>
    </dgm:pt>
    <dgm:pt modelId="{2F3524C9-7ACB-41D7-98AB-2E34CCE840A0}" type="pres">
      <dgm:prSet presAssocID="{1FCD8759-82ED-4A64-B9E4-10442808B95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1886C-4259-4B37-B420-DADC4DB5EEDE}" type="pres">
      <dgm:prSet presAssocID="{1B2568CA-A662-4861-A41E-43FD0E94E060}" presName="aSpace" presStyleCnt="0"/>
      <dgm:spPr/>
    </dgm:pt>
    <dgm:pt modelId="{5A3C9BF2-FDFB-4FCC-954D-71BB19FBCA87}" type="pres">
      <dgm:prSet presAssocID="{C8614E4A-B754-498B-BCEC-02202D0190EB}" presName="compNode" presStyleCnt="0"/>
      <dgm:spPr/>
    </dgm:pt>
    <dgm:pt modelId="{E4405683-62B7-41A4-BA3C-44995E4577DC}" type="pres">
      <dgm:prSet presAssocID="{C8614E4A-B754-498B-BCEC-02202D0190EB}" presName="aNode" presStyleLbl="bgShp" presStyleIdx="1" presStyleCnt="2"/>
      <dgm:spPr/>
      <dgm:t>
        <a:bodyPr/>
        <a:lstStyle/>
        <a:p>
          <a:endParaRPr lang="ru-RU"/>
        </a:p>
      </dgm:t>
    </dgm:pt>
    <dgm:pt modelId="{D14D5169-A439-4375-B054-467A13D1A37F}" type="pres">
      <dgm:prSet presAssocID="{C8614E4A-B754-498B-BCEC-02202D0190EB}" presName="textNode" presStyleLbl="bgShp" presStyleIdx="1" presStyleCnt="2"/>
      <dgm:spPr/>
      <dgm:t>
        <a:bodyPr/>
        <a:lstStyle/>
        <a:p>
          <a:endParaRPr lang="ru-RU"/>
        </a:p>
      </dgm:t>
    </dgm:pt>
    <dgm:pt modelId="{4D8EB0AF-492B-4861-B017-6CCD3CAECDAD}" type="pres">
      <dgm:prSet presAssocID="{C8614E4A-B754-498B-BCEC-02202D0190EB}" presName="compChildNode" presStyleCnt="0"/>
      <dgm:spPr/>
    </dgm:pt>
    <dgm:pt modelId="{3B95D410-6503-47C8-B4DB-4B39EC686E9B}" type="pres">
      <dgm:prSet presAssocID="{C8614E4A-B754-498B-BCEC-02202D0190EB}" presName="theInnerList" presStyleCnt="0"/>
      <dgm:spPr/>
    </dgm:pt>
    <dgm:pt modelId="{FCE077E2-345A-4859-9DFF-8868C86D5E36}" type="pres">
      <dgm:prSet presAssocID="{253B638B-B71A-4A98-855F-AF951B9BA7B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267D6-40CE-482E-9B01-EDFA4B8CAAF4}" type="presOf" srcId="{1B2568CA-A662-4861-A41E-43FD0E94E060}" destId="{35441699-F53F-40B8-A73E-886FBD5F3ED9}" srcOrd="1" destOrd="0" presId="urn:microsoft.com/office/officeart/2005/8/layout/lProcess2"/>
    <dgm:cxn modelId="{A15629AD-CDA6-4A2D-A2D1-4FC600A85C9F}" srcId="{5065BF64-C050-44D5-BB89-E8AC1AA93FDD}" destId="{1B2568CA-A662-4861-A41E-43FD0E94E060}" srcOrd="0" destOrd="0" parTransId="{2E3BBA8D-E84D-463C-8BE8-137DA967D663}" sibTransId="{3DDEBAF5-6FCA-4CAB-8D5A-1B5D4FDC67D4}"/>
    <dgm:cxn modelId="{DBCC8E52-66E5-433B-B571-9C1230122A2C}" type="presOf" srcId="{C8614E4A-B754-498B-BCEC-02202D0190EB}" destId="{D14D5169-A439-4375-B054-467A13D1A37F}" srcOrd="1" destOrd="0" presId="urn:microsoft.com/office/officeart/2005/8/layout/lProcess2"/>
    <dgm:cxn modelId="{1A56B727-38A2-4266-9F16-023167D149CF}" type="presOf" srcId="{C8614E4A-B754-498B-BCEC-02202D0190EB}" destId="{E4405683-62B7-41A4-BA3C-44995E4577DC}" srcOrd="0" destOrd="0" presId="urn:microsoft.com/office/officeart/2005/8/layout/lProcess2"/>
    <dgm:cxn modelId="{0E396976-D7D6-4EF1-ACD0-5110605D1858}" srcId="{1B2568CA-A662-4861-A41E-43FD0E94E060}" destId="{1FCD8759-82ED-4A64-B9E4-10442808B954}" srcOrd="0" destOrd="0" parTransId="{681BCE89-1096-40D0-914A-026133CC6A63}" sibTransId="{E5157A0A-B302-41E4-B54E-B423D2E62950}"/>
    <dgm:cxn modelId="{00BAA1CC-CC87-460C-AD06-54356B1C6498}" srcId="{5065BF64-C050-44D5-BB89-E8AC1AA93FDD}" destId="{C8614E4A-B754-498B-BCEC-02202D0190EB}" srcOrd="1" destOrd="0" parTransId="{258A8083-7A39-4C85-986E-14019BF12BAD}" sibTransId="{C4D7C8D0-1450-4804-8988-0F04D7D7029B}"/>
    <dgm:cxn modelId="{EC2185F3-7BDC-462C-834A-F52C7E2B9F3A}" type="presOf" srcId="{1FCD8759-82ED-4A64-B9E4-10442808B954}" destId="{2F3524C9-7ACB-41D7-98AB-2E34CCE840A0}" srcOrd="0" destOrd="0" presId="urn:microsoft.com/office/officeart/2005/8/layout/lProcess2"/>
    <dgm:cxn modelId="{6E10E48E-FC17-45EE-8AAF-7C472E4523CA}" srcId="{C8614E4A-B754-498B-BCEC-02202D0190EB}" destId="{253B638B-B71A-4A98-855F-AF951B9BA7BC}" srcOrd="0" destOrd="0" parTransId="{20937322-F299-4798-BA90-55BAE8D447EF}" sibTransId="{4C0BF42B-265C-4E7E-BB10-9B9FE47CD46C}"/>
    <dgm:cxn modelId="{20A42E6F-648A-45E2-AC60-C08FEEA76FDA}" type="presOf" srcId="{1B2568CA-A662-4861-A41E-43FD0E94E060}" destId="{AC61D285-E3BD-4DB2-B6DC-FF017EB35C37}" srcOrd="0" destOrd="0" presId="urn:microsoft.com/office/officeart/2005/8/layout/lProcess2"/>
    <dgm:cxn modelId="{23C88EE4-4829-4ADB-8DE9-7B25819832D5}" type="presOf" srcId="{253B638B-B71A-4A98-855F-AF951B9BA7BC}" destId="{FCE077E2-345A-4859-9DFF-8868C86D5E36}" srcOrd="0" destOrd="0" presId="urn:microsoft.com/office/officeart/2005/8/layout/lProcess2"/>
    <dgm:cxn modelId="{ABF6D6D1-A99E-48C7-A1CC-2E0455927DCD}" type="presOf" srcId="{5065BF64-C050-44D5-BB89-E8AC1AA93FDD}" destId="{97770744-5810-492F-B366-55F178F4EB57}" srcOrd="0" destOrd="0" presId="urn:microsoft.com/office/officeart/2005/8/layout/lProcess2"/>
    <dgm:cxn modelId="{1083FA92-11C4-4E4F-B0B7-048EAE605415}" type="presParOf" srcId="{97770744-5810-492F-B366-55F178F4EB57}" destId="{3407A6B6-B699-4E12-B358-3AFFE7909560}" srcOrd="0" destOrd="0" presId="urn:microsoft.com/office/officeart/2005/8/layout/lProcess2"/>
    <dgm:cxn modelId="{322FD0F9-70E1-4005-8333-819F4CAD5373}" type="presParOf" srcId="{3407A6B6-B699-4E12-B358-3AFFE7909560}" destId="{AC61D285-E3BD-4DB2-B6DC-FF017EB35C37}" srcOrd="0" destOrd="0" presId="urn:microsoft.com/office/officeart/2005/8/layout/lProcess2"/>
    <dgm:cxn modelId="{3B8EF015-5F6D-400B-B92E-EC58843C4767}" type="presParOf" srcId="{3407A6B6-B699-4E12-B358-3AFFE7909560}" destId="{35441699-F53F-40B8-A73E-886FBD5F3ED9}" srcOrd="1" destOrd="0" presId="urn:microsoft.com/office/officeart/2005/8/layout/lProcess2"/>
    <dgm:cxn modelId="{051FF9FA-2D8A-4996-8AF5-6C839912329A}" type="presParOf" srcId="{3407A6B6-B699-4E12-B358-3AFFE7909560}" destId="{D41E1CA8-45A5-4FD3-AA44-9BC632D260E1}" srcOrd="2" destOrd="0" presId="urn:microsoft.com/office/officeart/2005/8/layout/lProcess2"/>
    <dgm:cxn modelId="{40C2C617-5289-47CA-BBCA-B323281E3EB5}" type="presParOf" srcId="{D41E1CA8-45A5-4FD3-AA44-9BC632D260E1}" destId="{5C5DEA6C-1E87-49BA-90B8-E677F1BD38B0}" srcOrd="0" destOrd="0" presId="urn:microsoft.com/office/officeart/2005/8/layout/lProcess2"/>
    <dgm:cxn modelId="{2BD11BAB-ABC3-4FEF-B2C9-75F46838AF80}" type="presParOf" srcId="{5C5DEA6C-1E87-49BA-90B8-E677F1BD38B0}" destId="{2F3524C9-7ACB-41D7-98AB-2E34CCE840A0}" srcOrd="0" destOrd="0" presId="urn:microsoft.com/office/officeart/2005/8/layout/lProcess2"/>
    <dgm:cxn modelId="{E5697DE4-A08E-49DF-97FF-D81A36DBF78E}" type="presParOf" srcId="{97770744-5810-492F-B366-55F178F4EB57}" destId="{BDA1886C-4259-4B37-B420-DADC4DB5EEDE}" srcOrd="1" destOrd="0" presId="urn:microsoft.com/office/officeart/2005/8/layout/lProcess2"/>
    <dgm:cxn modelId="{11DFA2CB-48A2-4DD0-A7A8-78CF598907C4}" type="presParOf" srcId="{97770744-5810-492F-B366-55F178F4EB57}" destId="{5A3C9BF2-FDFB-4FCC-954D-71BB19FBCA87}" srcOrd="2" destOrd="0" presId="urn:microsoft.com/office/officeart/2005/8/layout/lProcess2"/>
    <dgm:cxn modelId="{B178CA25-378C-4695-9A5F-D5A17CE12CCA}" type="presParOf" srcId="{5A3C9BF2-FDFB-4FCC-954D-71BB19FBCA87}" destId="{E4405683-62B7-41A4-BA3C-44995E4577DC}" srcOrd="0" destOrd="0" presId="urn:microsoft.com/office/officeart/2005/8/layout/lProcess2"/>
    <dgm:cxn modelId="{2B84E77A-D46C-49F7-85BF-7263A6B4CA3C}" type="presParOf" srcId="{5A3C9BF2-FDFB-4FCC-954D-71BB19FBCA87}" destId="{D14D5169-A439-4375-B054-467A13D1A37F}" srcOrd="1" destOrd="0" presId="urn:microsoft.com/office/officeart/2005/8/layout/lProcess2"/>
    <dgm:cxn modelId="{8CB94013-3A87-48DB-86CC-9F63CA213864}" type="presParOf" srcId="{5A3C9BF2-FDFB-4FCC-954D-71BB19FBCA87}" destId="{4D8EB0AF-492B-4861-B017-6CCD3CAECDAD}" srcOrd="2" destOrd="0" presId="urn:microsoft.com/office/officeart/2005/8/layout/lProcess2"/>
    <dgm:cxn modelId="{C124F525-F898-4F5D-9F64-4409BC53E429}" type="presParOf" srcId="{4D8EB0AF-492B-4861-B017-6CCD3CAECDAD}" destId="{3B95D410-6503-47C8-B4DB-4B39EC686E9B}" srcOrd="0" destOrd="0" presId="urn:microsoft.com/office/officeart/2005/8/layout/lProcess2"/>
    <dgm:cxn modelId="{858EBCBD-2393-4D59-84B4-9518C756F5A0}" type="presParOf" srcId="{3B95D410-6503-47C8-B4DB-4B39EC686E9B}" destId="{FCE077E2-345A-4859-9DFF-8868C86D5E36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96B03-5BE1-4C74-AC0D-780B0B82BD6F}">
      <dsp:nvSpPr>
        <dsp:cNvPr id="0" name=""/>
        <dsp:cNvSpPr/>
      </dsp:nvSpPr>
      <dsp:spPr>
        <a:xfrm>
          <a:off x="2452887" y="0"/>
          <a:ext cx="4230837" cy="101568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baseline="0" dirty="0" smtClean="0">
              <a:solidFill>
                <a:srgbClr val="C00000"/>
              </a:solidFill>
            </a:rPr>
            <a:t>Заболеваний сердечно- сосудистой системы</a:t>
          </a:r>
          <a:endParaRPr lang="ru-RU" sz="2600" b="1" i="0" kern="1200" baseline="0" dirty="0">
            <a:solidFill>
              <a:srgbClr val="C00000"/>
            </a:solidFill>
          </a:endParaRPr>
        </a:p>
      </dsp:txBody>
      <dsp:txXfrm>
        <a:off x="2452887" y="0"/>
        <a:ext cx="4230837" cy="1015689"/>
      </dsp:txXfrm>
    </dsp:sp>
    <dsp:sp modelId="{B3BEF04A-8E80-407B-BA5E-B7C853D279B8}">
      <dsp:nvSpPr>
        <dsp:cNvPr id="0" name=""/>
        <dsp:cNvSpPr/>
      </dsp:nvSpPr>
      <dsp:spPr>
        <a:xfrm>
          <a:off x="2424453" y="1313755"/>
          <a:ext cx="4175687" cy="85967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>
              <a:solidFill>
                <a:srgbClr val="C00000"/>
              </a:solidFill>
            </a:rPr>
            <a:t>ожирения</a:t>
          </a:r>
          <a:endParaRPr lang="ru-RU" sz="2800" b="1" i="0" kern="1200" baseline="0" dirty="0">
            <a:solidFill>
              <a:srgbClr val="C00000"/>
            </a:solidFill>
          </a:endParaRPr>
        </a:p>
      </dsp:txBody>
      <dsp:txXfrm>
        <a:off x="2424453" y="1313755"/>
        <a:ext cx="4175687" cy="859671"/>
      </dsp:txXfrm>
    </dsp:sp>
    <dsp:sp modelId="{70286487-F177-4424-AE6F-C02ED0F901D3}">
      <dsp:nvSpPr>
        <dsp:cNvPr id="0" name=""/>
        <dsp:cNvSpPr/>
      </dsp:nvSpPr>
      <dsp:spPr>
        <a:xfrm>
          <a:off x="2286062" y="2443825"/>
          <a:ext cx="4241919" cy="94729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>
              <a:solidFill>
                <a:srgbClr val="C00000"/>
              </a:solidFill>
            </a:rPr>
            <a:t>Сахарного диабета</a:t>
          </a:r>
          <a:endParaRPr lang="ru-RU" sz="2800" b="1" i="0" kern="1200" baseline="0" dirty="0">
            <a:solidFill>
              <a:srgbClr val="C00000"/>
            </a:solidFill>
          </a:endParaRPr>
        </a:p>
      </dsp:txBody>
      <dsp:txXfrm>
        <a:off x="2286062" y="2443825"/>
        <a:ext cx="4241919" cy="947293"/>
      </dsp:txXfrm>
    </dsp:sp>
    <dsp:sp modelId="{F96C4577-ABCB-418F-9AA1-06BB36FEC4BE}">
      <dsp:nvSpPr>
        <dsp:cNvPr id="0" name=""/>
        <dsp:cNvSpPr/>
      </dsp:nvSpPr>
      <dsp:spPr>
        <a:xfrm>
          <a:off x="2406327" y="3509691"/>
          <a:ext cx="4042880" cy="105259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baseline="0" dirty="0" smtClean="0">
              <a:solidFill>
                <a:srgbClr val="C00000"/>
              </a:solidFill>
            </a:rPr>
            <a:t>Заболеваний опорно-двигательного аппарата</a:t>
          </a:r>
          <a:endParaRPr lang="ru-RU" sz="2600" b="1" i="0" kern="1200" baseline="0" dirty="0">
            <a:solidFill>
              <a:srgbClr val="C00000"/>
            </a:solidFill>
          </a:endParaRPr>
        </a:p>
      </dsp:txBody>
      <dsp:txXfrm>
        <a:off x="2406327" y="3509691"/>
        <a:ext cx="4042880" cy="1052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1D752E-7C1A-4EA8-961A-FB22B1D1E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93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D752E-7C1A-4EA8-961A-FB22B1D1E59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7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62677-04C4-4C1A-816A-1B54DCD06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1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A0C4-85FD-44D2-8C6D-800883C1A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5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8D45-8660-4B79-9650-A5109A401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4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E691-E766-425A-A8E4-58515EFB4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9E4B2-744B-44F5-8590-C68799CE5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2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7D90-E807-4650-84F8-3E52D3131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7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FF1E2-D906-4BA4-8F51-4AA4D6A4D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2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B771-7867-4B68-A6FC-4148731A8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4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508C-D210-4EDB-A706-6EB48897F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2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23980-9506-455D-A866-E6408AB01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468D1-2A48-4F93-885D-DB4EB938C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3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23BDE94-F5B9-4B1F-9AD8-B11A401AA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769" y="2286000"/>
            <a:ext cx="7924800" cy="205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tabLst>
                <a:tab pos="1878013" algn="l"/>
                <a:tab pos="2693988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Физическая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активность -залог сохранения Вашего здоровья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085"/>
            <a:ext cx="1632205" cy="1744987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06" y="3721893"/>
            <a:ext cx="47672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A6D86E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</a:rPr>
              <a:t>физическая активность  и </a:t>
            </a:r>
            <a:r>
              <a:rPr lang="ru-RU" sz="3600" b="1" dirty="0">
                <a:solidFill>
                  <a:srgbClr val="C00000"/>
                </a:solidFill>
              </a:rPr>
              <a:t>организм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" y="1295400"/>
            <a:ext cx="9067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Снижается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артериальное давление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Снижается холестерин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Стимулируются защитные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силы организма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Стимулируется умственная деятельность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Улучшается сон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Уменьшается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раздражительность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беспокойство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Способствует снижению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веса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Улучшается внешний вид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3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Повышается самооценка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 работоспособность.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67" y="4081182"/>
            <a:ext cx="4639733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6D86E"/>
          </a:solidFill>
        </p:spPr>
        <p:txBody>
          <a:bodyPr/>
          <a:lstStyle/>
          <a:p>
            <a:pPr eaLnBrk="1" hangingPunct="1"/>
            <a:r>
              <a:rPr lang="ru-RU" sz="3400" b="1" dirty="0" smtClean="0">
                <a:solidFill>
                  <a:srgbClr val="FF0000"/>
                </a:solidFill>
              </a:rPr>
              <a:t>Нужно ли дозировать </a:t>
            </a:r>
            <a:r>
              <a:rPr lang="ru-RU" sz="3400" b="1" dirty="0">
                <a:solidFill>
                  <a:srgbClr val="FF0000"/>
                </a:solidFill>
              </a:rPr>
              <a:t>физическую активность?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417638"/>
            <a:ext cx="8839200" cy="5287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* У </a:t>
            </a:r>
            <a:r>
              <a:rPr lang="ru-RU" sz="2000" b="1" dirty="0">
                <a:solidFill>
                  <a:srgbClr val="000066"/>
                </a:solidFill>
              </a:rPr>
              <a:t>молодых, практически здоровых контроль необходим только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при </a:t>
            </a:r>
            <a:r>
              <a:rPr lang="ru-RU" sz="2000" b="1" dirty="0">
                <a:solidFill>
                  <a:srgbClr val="000066"/>
                </a:solidFill>
              </a:rPr>
              <a:t>высокой  физической активности – занятие спортом.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0066"/>
                </a:solidFill>
              </a:rPr>
              <a:t> </a:t>
            </a:r>
          </a:p>
          <a:p>
            <a:pPr marL="93663" indent="-93663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* У </a:t>
            </a:r>
            <a:r>
              <a:rPr lang="ru-RU" sz="2000" b="1" dirty="0">
                <a:solidFill>
                  <a:srgbClr val="000066"/>
                </a:solidFill>
              </a:rPr>
              <a:t>лиц среднего и пожилого возраста, при наличие </a:t>
            </a:r>
            <a:r>
              <a:rPr lang="ru-RU" sz="2000" b="1" dirty="0" smtClean="0">
                <a:solidFill>
                  <a:srgbClr val="000066"/>
                </a:solidFill>
              </a:rPr>
              <a:t>хронических заболеваний </a:t>
            </a:r>
            <a:r>
              <a:rPr lang="ru-RU" sz="2000" b="1" dirty="0">
                <a:solidFill>
                  <a:srgbClr val="000066"/>
                </a:solidFill>
              </a:rPr>
              <a:t>необходимо дозирование физической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0066"/>
                </a:solidFill>
              </a:rPr>
              <a:t>активности под контролем врача.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0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* Индивидуально </a:t>
            </a:r>
            <a:r>
              <a:rPr lang="ru-RU" sz="2000" b="1" dirty="0">
                <a:solidFill>
                  <a:srgbClr val="000066"/>
                </a:solidFill>
              </a:rPr>
              <a:t>подобранная программа физической активности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0066"/>
                </a:solidFill>
              </a:rPr>
              <a:t>(план мероприятий по здоровому образу жизни) - безопасна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0066"/>
                </a:solidFill>
              </a:rPr>
              <a:t>и доставляет удовольствие.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0066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* Необходимо </a:t>
            </a:r>
            <a:r>
              <a:rPr lang="ru-RU" sz="2000" b="1" dirty="0">
                <a:solidFill>
                  <a:srgbClr val="000066"/>
                </a:solidFill>
              </a:rPr>
              <a:t>помнить, вредные привычки – снижают </a:t>
            </a:r>
            <a:r>
              <a:rPr lang="ru-RU" sz="2000" b="1" dirty="0" smtClean="0">
                <a:solidFill>
                  <a:srgbClr val="000066"/>
                </a:solidFill>
              </a:rPr>
              <a:t>возможности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физической </a:t>
            </a:r>
            <a:r>
              <a:rPr lang="ru-RU" sz="2000" b="1" dirty="0">
                <a:solidFill>
                  <a:srgbClr val="000066"/>
                </a:solidFill>
              </a:rPr>
              <a:t>активности!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0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* Допинг </a:t>
            </a:r>
            <a:r>
              <a:rPr lang="ru-RU" sz="2000" b="1" dirty="0">
                <a:solidFill>
                  <a:srgbClr val="000066"/>
                </a:solidFill>
              </a:rPr>
              <a:t>при физической активности снижает резервные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0066"/>
                </a:solidFill>
              </a:rPr>
              <a:t>возможности организма!</a:t>
            </a:r>
          </a:p>
        </p:txBody>
      </p:sp>
    </p:spTree>
    <p:extLst>
      <p:ext uri="{BB962C8B-B14F-4D97-AF65-F5344CB8AC3E}">
        <p14:creationId xmlns:p14="http://schemas.microsoft.com/office/powerpoint/2010/main" val="33959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dirty="0" smtClean="0">
                <a:solidFill>
                  <a:srgbClr val="FF0000"/>
                </a:solidFill>
              </a:rPr>
              <a:t>Как контролировать уровень физической нагрузки?</a:t>
            </a:r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417638"/>
            <a:ext cx="8839200" cy="52117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	</a:t>
            </a:r>
            <a:r>
              <a:rPr lang="ru-RU" sz="2600" b="1" dirty="0" smtClean="0">
                <a:solidFill>
                  <a:srgbClr val="000066"/>
                </a:solidFill>
              </a:rPr>
              <a:t>Контроль </a:t>
            </a:r>
            <a:r>
              <a:rPr lang="ru-RU" sz="2600" b="1" dirty="0">
                <a:solidFill>
                  <a:srgbClr val="000066"/>
                </a:solidFill>
              </a:rPr>
              <a:t>осуществляется по частоте пульса.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000066"/>
                </a:solidFill>
              </a:rPr>
              <a:t>Частота пульса – надежный показатель степени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000066"/>
                </a:solidFill>
              </a:rPr>
              <a:t> соответствия нагрузки состоянию человека.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000066"/>
                </a:solidFill>
              </a:rPr>
              <a:t>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FF0000"/>
                </a:solidFill>
              </a:rPr>
              <a:t>В норме  частота пульса составляет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FF0000"/>
                </a:solidFill>
              </a:rPr>
              <a:t>60-80 ударов в минуту.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0099"/>
                </a:solidFill>
              </a:rPr>
              <a:t> </a:t>
            </a:r>
            <a:r>
              <a:rPr lang="ru-RU" sz="2600" b="1" dirty="0" smtClean="0">
                <a:solidFill>
                  <a:srgbClr val="000099"/>
                </a:solidFill>
              </a:rPr>
              <a:t>   После физической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0099"/>
                </a:solidFill>
              </a:rPr>
              <a:t>    нагрузки     допускается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0099"/>
                </a:solidFill>
              </a:rPr>
              <a:t>    учащение пульса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0099"/>
                </a:solidFill>
              </a:rPr>
              <a:t>    на 50% от исходного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66" y="4001107"/>
            <a:ext cx="3876716" cy="30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6D86E"/>
          </a:solidFill>
        </p:spPr>
        <p:txBody>
          <a:bodyPr/>
          <a:lstStyle/>
          <a:p>
            <a:pPr eaLnBrk="1" hangingPunct="1"/>
            <a:r>
              <a:rPr lang="ru-RU" sz="3400" b="1" dirty="0">
                <a:solidFill>
                  <a:srgbClr val="FF0000"/>
                </a:solidFill>
              </a:rPr>
              <a:t>Чтобы повысить физическую</a:t>
            </a:r>
            <a:br>
              <a:rPr lang="ru-RU" sz="3400" b="1" dirty="0">
                <a:solidFill>
                  <a:srgbClr val="FF0000"/>
                </a:solidFill>
              </a:rPr>
            </a:br>
            <a:r>
              <a:rPr lang="ru-RU" sz="3400" b="1" dirty="0">
                <a:solidFill>
                  <a:srgbClr val="FF0000"/>
                </a:solidFill>
              </a:rPr>
              <a:t>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417638"/>
            <a:ext cx="89154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001642"/>
                </a:solidFill>
              </a:rPr>
              <a:t>Нужно:</a:t>
            </a:r>
          </a:p>
          <a:p>
            <a:pPr eaLnBrk="1" hangingPunct="1">
              <a:spcBef>
                <a:spcPct val="0"/>
              </a:spcBef>
            </a:pPr>
            <a:r>
              <a:rPr lang="ru-RU" sz="2200" b="1" dirty="0">
                <a:solidFill>
                  <a:srgbClr val="001642"/>
                </a:solidFill>
              </a:rPr>
              <a:t> отказаться по возможности от общественного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1642"/>
                </a:solidFill>
              </a:rPr>
              <a:t>транспорта и лифта, ходить пешком</a:t>
            </a:r>
            <a:r>
              <a:rPr lang="en-US" sz="2200" b="1" dirty="0">
                <a:solidFill>
                  <a:srgbClr val="001642"/>
                </a:solidFill>
              </a:rPr>
              <a:t>;</a:t>
            </a:r>
            <a:endParaRPr lang="ru-RU" sz="2200" b="1" dirty="0">
              <a:solidFill>
                <a:srgbClr val="00164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1642"/>
                </a:solidFill>
              </a:rPr>
              <a:t>• заниматься утренней гимнастикой</a:t>
            </a:r>
            <a:r>
              <a:rPr lang="en-US" sz="2200" b="1" dirty="0">
                <a:solidFill>
                  <a:srgbClr val="001642"/>
                </a:solidFill>
              </a:rPr>
              <a:t>;</a:t>
            </a:r>
            <a:endParaRPr lang="ru-RU" sz="2200" b="1" dirty="0">
              <a:solidFill>
                <a:srgbClr val="00164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1642"/>
                </a:solidFill>
              </a:rPr>
              <a:t>• начать регулярные занятия оздоровительной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1642"/>
                </a:solidFill>
              </a:rPr>
              <a:t>физкультурой (фитнес, плавание, велосипед, лыжи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1642"/>
                </a:solidFill>
              </a:rPr>
              <a:t> и т.д.)</a:t>
            </a:r>
            <a:r>
              <a:rPr lang="en-US" sz="2200" b="1" dirty="0">
                <a:solidFill>
                  <a:srgbClr val="001642"/>
                </a:solidFill>
              </a:rPr>
              <a:t>;</a:t>
            </a:r>
            <a:endParaRPr lang="ru-RU" sz="2200" b="1" dirty="0">
              <a:solidFill>
                <a:srgbClr val="00164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1642"/>
                </a:solidFill>
              </a:rPr>
              <a:t>• заниматься физическим трудом</a:t>
            </a:r>
            <a:r>
              <a:rPr lang="en-US" sz="2200" b="1" dirty="0">
                <a:solidFill>
                  <a:srgbClr val="001642"/>
                </a:solidFill>
              </a:rPr>
              <a:t>;</a:t>
            </a:r>
            <a:endParaRPr lang="ru-RU" sz="2200" b="1" dirty="0">
              <a:solidFill>
                <a:srgbClr val="00164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1642"/>
                </a:solidFill>
              </a:rPr>
              <a:t>• играть в подвижные игры (волейбол, футбол,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1642"/>
                </a:solidFill>
              </a:rPr>
              <a:t>теннис и т. д.).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48199"/>
            <a:ext cx="3962400" cy="20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6D86E"/>
          </a:solidFill>
        </p:spPr>
        <p:txBody>
          <a:bodyPr/>
          <a:lstStyle/>
          <a:p>
            <a:pPr eaLnBrk="1" hangingPunct="1"/>
            <a:r>
              <a:rPr lang="ru-RU" sz="3400" b="1" dirty="0" smtClean="0">
                <a:solidFill>
                  <a:srgbClr val="FF0000"/>
                </a:solidFill>
              </a:rPr>
              <a:t>Основные  </a:t>
            </a:r>
            <a:r>
              <a:rPr lang="ru-RU" sz="3400" b="1" dirty="0">
                <a:solidFill>
                  <a:srgbClr val="FF0000"/>
                </a:solidFill>
              </a:rPr>
              <a:t>правила </a:t>
            </a:r>
            <a:r>
              <a:rPr lang="ru-RU" sz="3400" b="1" dirty="0" smtClean="0">
                <a:solidFill>
                  <a:srgbClr val="FF0000"/>
                </a:solidFill>
              </a:rPr>
              <a:t>тренировок</a:t>
            </a:r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000099"/>
                </a:solidFill>
              </a:rPr>
              <a:t>1</a:t>
            </a:r>
            <a:r>
              <a:rPr lang="ru-RU" sz="2600" b="1" dirty="0" smtClean="0">
                <a:solidFill>
                  <a:srgbClr val="000099"/>
                </a:solidFill>
              </a:rPr>
              <a:t>. Постепенное </a:t>
            </a:r>
            <a:r>
              <a:rPr lang="ru-RU" sz="2600" b="1" dirty="0">
                <a:solidFill>
                  <a:srgbClr val="000099"/>
                </a:solidFill>
              </a:rPr>
              <a:t>наращивание силы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000099"/>
                </a:solidFill>
              </a:rPr>
              <a:t>длительности </a:t>
            </a:r>
            <a:r>
              <a:rPr lang="ru-RU" sz="2600" b="1" dirty="0" smtClean="0">
                <a:solidFill>
                  <a:srgbClr val="000099"/>
                </a:solidFill>
              </a:rPr>
              <a:t>тренировок</a:t>
            </a:r>
            <a:r>
              <a:rPr lang="en-US" sz="2600" b="1" dirty="0" smtClean="0">
                <a:solidFill>
                  <a:srgbClr val="000099"/>
                </a:solidFill>
              </a:rPr>
              <a:t>;</a:t>
            </a:r>
            <a:endParaRPr lang="ru-RU" sz="2600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000099"/>
                </a:solidFill>
              </a:rPr>
              <a:t>2</a:t>
            </a:r>
            <a:r>
              <a:rPr lang="ru-RU" sz="2600" b="1" dirty="0" smtClean="0">
                <a:solidFill>
                  <a:srgbClr val="000099"/>
                </a:solidFill>
              </a:rPr>
              <a:t>. Регулярность занятий</a:t>
            </a:r>
            <a:r>
              <a:rPr lang="en-US" sz="2600" b="1" dirty="0" smtClean="0">
                <a:solidFill>
                  <a:srgbClr val="000099"/>
                </a:solidFill>
              </a:rPr>
              <a:t>;</a:t>
            </a:r>
            <a:r>
              <a:rPr lang="ru-RU" sz="2600" b="1" dirty="0" smtClean="0">
                <a:solidFill>
                  <a:srgbClr val="000099"/>
                </a:solidFill>
              </a:rPr>
              <a:t> </a:t>
            </a:r>
            <a:endParaRPr lang="ru-RU" sz="2600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rgbClr val="000099"/>
                </a:solidFill>
              </a:rPr>
              <a:t>3. Контроль </a:t>
            </a:r>
            <a:r>
              <a:rPr lang="ru-RU" sz="2600" b="1">
                <a:solidFill>
                  <a:srgbClr val="000099"/>
                </a:solidFill>
              </a:rPr>
              <a:t>уровня </a:t>
            </a:r>
            <a:r>
              <a:rPr lang="ru-RU" sz="2600" b="1" smtClean="0">
                <a:solidFill>
                  <a:srgbClr val="000099"/>
                </a:solidFill>
              </a:rPr>
              <a:t>нагрузок.</a:t>
            </a:r>
            <a:endParaRPr lang="ru-RU" sz="2600" b="1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49" y="3429000"/>
            <a:ext cx="5705475" cy="3076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" y="3428999"/>
            <a:ext cx="4589930" cy="30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638"/>
            <a:ext cx="83820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35" y="8965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914400"/>
            <a:ext cx="8305800" cy="5540188"/>
          </a:xfrm>
        </p:spPr>
        <p:txBody>
          <a:bodyPr/>
          <a:lstStyle/>
          <a:p>
            <a:pPr marL="0" indent="0" algn="ctr">
              <a:buNone/>
            </a:pPr>
            <a:r>
              <a:rPr lang="ru-RU" sz="6200" b="1" dirty="0" smtClean="0">
                <a:solidFill>
                  <a:srgbClr val="000099"/>
                </a:solidFill>
                <a:latin typeface="Sitka Banner" panose="02000505000000020004" pitchFamily="2" charset="0"/>
              </a:rPr>
              <a:t>Будьте здоровы!</a:t>
            </a:r>
          </a:p>
          <a:p>
            <a:pPr marL="0" indent="0" algn="ctr">
              <a:buNone/>
            </a:pPr>
            <a:r>
              <a:rPr lang="ru-RU" sz="2800" b="1" smtClean="0">
                <a:solidFill>
                  <a:srgbClr val="C00000"/>
                </a:solidFill>
              </a:rPr>
              <a:t>Желем </a:t>
            </a:r>
            <a:r>
              <a:rPr lang="ru-RU" sz="2800" b="1" dirty="0" smtClean="0">
                <a:solidFill>
                  <a:srgbClr val="C00000"/>
                </a:solidFill>
              </a:rPr>
              <a:t>Вам цвести, расти,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Копить, крепить здоровье,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Оно для дальнего пути –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Главнейшее условие!</a:t>
            </a:r>
          </a:p>
          <a:p>
            <a:pPr marL="0" indent="0" algn="ctr"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С.Я.Маршак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64" y="4499549"/>
            <a:ext cx="3358342" cy="22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7827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Конкурс на лучший рисунок среди учащихся школ Ленинградской области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09800"/>
            <a:ext cx="8839200" cy="4419600"/>
          </a:xfrm>
        </p:spPr>
        <p:txBody>
          <a:bodyPr/>
          <a:lstStyle/>
          <a:p>
            <a:pPr marL="0" indent="0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«</a:t>
            </a:r>
            <a:r>
              <a:rPr lang="ru-RU" sz="3400" b="1" dirty="0">
                <a:solidFill>
                  <a:srgbClr val="C00000"/>
                </a:solidFill>
              </a:rPr>
              <a:t>Наше </a:t>
            </a:r>
            <a:r>
              <a:rPr lang="ru-RU" sz="3400" b="1" dirty="0" smtClean="0">
                <a:solidFill>
                  <a:srgbClr val="C00000"/>
                </a:solidFill>
              </a:rPr>
              <a:t>будущее – здоровое поколение</a:t>
            </a:r>
            <a:r>
              <a:rPr lang="ru-RU" sz="3300" b="1" dirty="0" smtClean="0">
                <a:solidFill>
                  <a:srgbClr val="C00000"/>
                </a:solidFill>
              </a:rPr>
              <a:t>»</a:t>
            </a:r>
            <a:endParaRPr lang="ru-RU" sz="33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Pictures\фото\f8gpNv33N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34505"/>
            <a:ext cx="4443413" cy="360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5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638"/>
            <a:ext cx="83820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52" y="5562600"/>
            <a:ext cx="8229600" cy="11430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rgbClr val="C00000"/>
                </a:solidFill>
              </a:rPr>
              <a:t/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«</a:t>
            </a:r>
            <a:r>
              <a:rPr lang="ru-RU" sz="3000" b="1" dirty="0">
                <a:solidFill>
                  <a:srgbClr val="C00000"/>
                </a:solidFill>
              </a:rPr>
              <a:t>Движение является главным </a:t>
            </a:r>
            <a:r>
              <a:rPr lang="ru-RU" sz="3000" b="1" dirty="0" smtClean="0">
                <a:solidFill>
                  <a:srgbClr val="C00000"/>
                </a:solidFill>
              </a:rPr>
              <a:t>элементом  </a:t>
            </a:r>
            <a:r>
              <a:rPr lang="ru-RU" sz="3000" b="1" dirty="0">
                <a:solidFill>
                  <a:srgbClr val="C00000"/>
                </a:solidFill>
              </a:rPr>
              <a:t>жизни нашего организма» </a:t>
            </a:r>
            <a:br>
              <a:rPr lang="ru-RU" sz="3000" b="1" dirty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М.П</a:t>
            </a:r>
            <a:r>
              <a:rPr lang="ru-RU" sz="2400" b="1" dirty="0">
                <a:solidFill>
                  <a:srgbClr val="C00000"/>
                </a:solidFill>
              </a:rPr>
              <a:t>. Кончаловский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7" y="99705"/>
            <a:ext cx="8027895" cy="5468592"/>
          </a:xfrm>
        </p:spPr>
      </p:pic>
    </p:spTree>
    <p:extLst>
      <p:ext uri="{BB962C8B-B14F-4D97-AF65-F5344CB8AC3E}">
        <p14:creationId xmlns:p14="http://schemas.microsoft.com/office/powerpoint/2010/main" val="14243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>
                <a:solidFill>
                  <a:srgbClr val="C00000"/>
                </a:solidFill>
              </a:rPr>
              <a:t>Сидячий, малоподвижный образ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жизни вреден организму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038600" cy="30451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778188" cy="35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C00000"/>
                </a:solidFill>
              </a:rPr>
              <a:t>Низкая двигательная активность является причиной многих хронических заболеваний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632279"/>
              </p:ext>
            </p:extLst>
          </p:nvPr>
        </p:nvGraphicFramePr>
        <p:xfrm>
          <a:off x="-2286000" y="1748118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80" y="1858962"/>
            <a:ext cx="19399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10" y="4230369"/>
            <a:ext cx="21494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05" y="1968500"/>
            <a:ext cx="25019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16" y="4495800"/>
            <a:ext cx="26384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9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3550" y="-76200"/>
            <a:ext cx="8229600" cy="1143000"/>
          </a:xfrm>
        </p:spPr>
        <p:txBody>
          <a:bodyPr/>
          <a:lstStyle/>
          <a:p>
            <a:r>
              <a:rPr lang="ru-RU" sz="3800" b="1" smtClean="0">
                <a:solidFill>
                  <a:srgbClr val="C00000"/>
                </a:solidFill>
              </a:rPr>
              <a:t>Виды физической активности</a:t>
            </a:r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919163"/>
            <a:ext cx="7918450" cy="5938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Физическая активность – движение, сопровождающееся расходом энергии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64367"/>
              </p:ext>
            </p:extLst>
          </p:nvPr>
        </p:nvGraphicFramePr>
        <p:xfrm>
          <a:off x="457200" y="1600200"/>
          <a:ext cx="8229600" cy="48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3276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Вид физической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активности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Количество калорий,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сгорающих за 20 мин. занятий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Ходьба (в обычном темпе)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80-140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Подъем на лестницу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100-200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Бальные танцы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50-100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Уборка листьев граблями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60-100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Работа в саду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100-180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Уборка дома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100-200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Велосипедная прогулка (со скоростью 5,5 миль в час)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120-125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Подъем на лестницу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100-200 </a:t>
                      </a:r>
                    </a:p>
                  </a:txBody>
                  <a:tcPr marT="45705" marB="45705" horzOverflow="overflow">
                    <a:solidFill>
                      <a:srgbClr val="FF9900">
                        <a:alpha val="79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3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A6D86E"/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Два типа двигательной активности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425348"/>
              </p:ext>
            </p:extLst>
          </p:nvPr>
        </p:nvGraphicFramePr>
        <p:xfrm>
          <a:off x="0" y="17526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08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332</Words>
  <Application>Microsoft Office PowerPoint</Application>
  <PresentationFormat>Экран 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 Конкурс на лучший рисунок среди учащихся школ Ленинградской области </vt:lpstr>
      <vt:lpstr>Презентация PowerPoint</vt:lpstr>
      <vt:lpstr> «Движение является главным элементом  жизни нашего организма»                                                 М.П. Кончаловский </vt:lpstr>
      <vt:lpstr>Сидячий, малоподвижный образ  жизни вреден организму </vt:lpstr>
      <vt:lpstr>Низкая двигательная активность является причиной многих хронических заболеваний</vt:lpstr>
      <vt:lpstr>Виды физической активности</vt:lpstr>
      <vt:lpstr>Физическая активность – движение, сопровождающееся расходом энергии</vt:lpstr>
      <vt:lpstr>Два типа двигательной активности</vt:lpstr>
      <vt:lpstr>физическая активность  и организм</vt:lpstr>
      <vt:lpstr>Нужно ли дозировать физическую активность?</vt:lpstr>
      <vt:lpstr>Как контролировать уровень физической нагрузки?</vt:lpstr>
      <vt:lpstr>Чтобы повысить физическую  активность</vt:lpstr>
      <vt:lpstr>Основные  правила тренировок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активность и здоровье</dc:title>
  <dc:creator>User</dc:creator>
  <cp:lastModifiedBy>User</cp:lastModifiedBy>
  <cp:revision>98</cp:revision>
  <cp:lastPrinted>2017-02-20T09:22:43Z</cp:lastPrinted>
  <dcterms:created xsi:type="dcterms:W3CDTF">1601-01-01T00:00:00Z</dcterms:created>
  <dcterms:modified xsi:type="dcterms:W3CDTF">2017-04-26T08:02:08Z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